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526" r:id="rId5"/>
    <p:sldId id="527" r:id="rId6"/>
    <p:sldId id="609" r:id="rId7"/>
    <p:sldId id="585" r:id="rId8"/>
    <p:sldId id="582" r:id="rId9"/>
    <p:sldId id="583" r:id="rId10"/>
    <p:sldId id="586" r:id="rId11"/>
    <p:sldId id="616" r:id="rId12"/>
    <p:sldId id="529" r:id="rId13"/>
    <p:sldId id="530" r:id="rId14"/>
    <p:sldId id="614" r:id="rId15"/>
    <p:sldId id="532" r:id="rId16"/>
    <p:sldId id="533" r:id="rId17"/>
    <p:sldId id="534" r:id="rId18"/>
    <p:sldId id="611" r:id="rId19"/>
    <p:sldId id="612" r:id="rId20"/>
    <p:sldId id="257" r:id="rId21"/>
    <p:sldId id="528" r:id="rId22"/>
    <p:sldId id="535" r:id="rId23"/>
    <p:sldId id="510" r:id="rId24"/>
    <p:sldId id="606" r:id="rId25"/>
    <p:sldId id="607" r:id="rId26"/>
    <p:sldId id="536" r:id="rId27"/>
    <p:sldId id="599" r:id="rId28"/>
    <p:sldId id="613" r:id="rId29"/>
    <p:sldId id="539" r:id="rId30"/>
    <p:sldId id="600" r:id="rId31"/>
    <p:sldId id="601" r:id="rId32"/>
    <p:sldId id="603" r:id="rId33"/>
    <p:sldId id="602" r:id="rId34"/>
    <p:sldId id="631" r:id="rId35"/>
    <p:sldId id="541" r:id="rId36"/>
    <p:sldId id="542" r:id="rId37"/>
    <p:sldId id="540" r:id="rId38"/>
    <p:sldId id="593" r:id="rId39"/>
    <p:sldId id="604" r:id="rId40"/>
    <p:sldId id="605" r:id="rId41"/>
    <p:sldId id="544" r:id="rId42"/>
    <p:sldId id="545" r:id="rId43"/>
    <p:sldId id="543" r:id="rId44"/>
    <p:sldId id="615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4" autoAdjust="0"/>
    <p:restoredTop sz="78054" autoAdjust="0"/>
  </p:normalViewPr>
  <p:slideViewPr>
    <p:cSldViewPr snapToGrid="0">
      <p:cViewPr varScale="1">
        <p:scale>
          <a:sx n="96" d="100"/>
          <a:sy n="96" d="100"/>
        </p:scale>
        <p:origin x="139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‹nr.›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2025-03-31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092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</a:t>
            </a:r>
            <a:r>
              <a:rPr lang="nl-NL" dirty="0"/>
              <a:t>: 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Gerard: </a:t>
            </a: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Jeroen: </a:t>
            </a: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23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445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986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115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CEB8-A3F9-8C5A-D136-6876ED22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61830-C908-D87F-03E7-242279BF5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76EBA-8DFE-615E-7065-8D5BBAB44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69CD8-4467-0C49-F941-8D5AC745F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09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Jeroen: Check with t</a:t>
            </a:r>
            <a:r>
              <a:rPr lang="en-GB" dirty="0"/>
              <a:t>he</a:t>
            </a:r>
            <a:r>
              <a:rPr lang="en-NL" dirty="0"/>
              <a:t> class what experience they have with containerization /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71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vna/docker-worksho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(Cloud?)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and North Netherlands | </a:t>
            </a:r>
            <a:r>
              <a:rPr lang="nl-NL" dirty="0" err="1"/>
              <a:t>Infrastructure</a:t>
            </a:r>
            <a:r>
              <a:rPr lang="nl-NL" dirty="0"/>
              <a:t> &amp; Water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>
              <a:lnSpc>
                <a:spcPct val="120000"/>
              </a:lnSpc>
            </a:pPr>
            <a:r>
              <a:rPr lang="nl-NL" dirty="0"/>
              <a:t>Central &amp; South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nl-NL" b="1" dirty="0"/>
              <a:t>Jeroen Claassens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and North Netherlands | </a:t>
            </a:r>
            <a:r>
              <a:rPr lang="nl-NL" dirty="0" err="1"/>
              <a:t>Infrastructure</a:t>
            </a:r>
            <a:r>
              <a:rPr lang="nl-NL" dirty="0"/>
              <a:t> &amp; Water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2" y="3749352"/>
              <a:ext cx="4036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 / Lotus-E-rooms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811452" y="1607084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811451" y="2493930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811450" y="3379966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00" y="635963"/>
            <a:ext cx="5347200" cy="2512589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63" y="3733013"/>
            <a:ext cx="5481637" cy="23598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0FCF2-1FB3-CA00-9B00-2626E9E7EAD9}"/>
              </a:ext>
            </a:extLst>
          </p:cNvPr>
          <p:cNvSpPr txBox="1"/>
          <p:nvPr/>
        </p:nvSpPr>
        <p:spPr>
          <a:xfrm>
            <a:off x="6350000" y="528320"/>
            <a:ext cx="5638800" cy="5564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NL" dirty="0"/>
              <a:t>GitHub URL to exercises:</a:t>
            </a:r>
          </a:p>
          <a:p>
            <a:pPr algn="l"/>
            <a:endParaRPr lang="en-NL" dirty="0"/>
          </a:p>
          <a:p>
            <a:pPr algn="l"/>
            <a:r>
              <a:rPr lang="en-NL" dirty="0">
                <a:hlinkClick r:id="rId3"/>
              </a:rPr>
              <a:t>https://github.com/favna/docker-workshop</a:t>
            </a:r>
            <a:endParaRPr lang="en-NL" dirty="0"/>
          </a:p>
          <a:p>
            <a:pPr algn="l"/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A36EC-65F0-DA59-A1DD-44B6489E85A7}"/>
              </a:ext>
            </a:extLst>
          </p:cNvPr>
          <p:cNvSpPr txBox="1"/>
          <p:nvPr/>
        </p:nvSpPr>
        <p:spPr>
          <a:xfrm>
            <a:off x="6217920" y="644144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31A81-29CB-9AC5-1CB5-CBDDEEFC8709}"/>
              </a:ext>
            </a:extLst>
          </p:cNvPr>
          <p:cNvSpPr txBox="1"/>
          <p:nvPr/>
        </p:nvSpPr>
        <p:spPr>
          <a:xfrm>
            <a:off x="6847840" y="11176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19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7C4FDE3-32C0-FC36-38D4-5521130B8D09}"/>
              </a:ext>
            </a:extLst>
          </p:cNvPr>
          <p:cNvSpPr txBox="1"/>
          <p:nvPr/>
        </p:nvSpPr>
        <p:spPr>
          <a:xfrm>
            <a:off x="1746843" y="5880734"/>
            <a:ext cx="1095704" cy="27316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lnSpcReduction="10000"/>
          </a:bodyPr>
          <a:lstStyle/>
          <a:p>
            <a:pPr algn="ctr"/>
            <a:r>
              <a:rPr lang="nl-NL" dirty="0"/>
              <a:t>Barriers</a:t>
            </a:r>
            <a:endParaRPr lang="en-US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CBB74B1-1574-F203-A2F6-9FDADFDEB5C6}"/>
              </a:ext>
            </a:extLst>
          </p:cNvPr>
          <p:cNvSpPr txBox="1"/>
          <p:nvPr/>
        </p:nvSpPr>
        <p:spPr>
          <a:xfrm>
            <a:off x="5525495" y="5880734"/>
            <a:ext cx="1095704" cy="27316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lnSpcReduction="10000"/>
          </a:bodyPr>
          <a:lstStyle/>
          <a:p>
            <a:pPr algn="ctr"/>
            <a:r>
              <a:rPr lang="nl-NL" dirty="0" err="1"/>
              <a:t>Bridges</a:t>
            </a:r>
            <a:endParaRPr lang="en-US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BA71C13-088E-1CBA-6E35-8AFE1A4B660B}"/>
              </a:ext>
            </a:extLst>
          </p:cNvPr>
          <p:cNvSpPr txBox="1"/>
          <p:nvPr/>
        </p:nvSpPr>
        <p:spPr>
          <a:xfrm>
            <a:off x="9075229" y="5880734"/>
            <a:ext cx="1444661" cy="27316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lnSpcReduction="10000"/>
          </a:bodyPr>
          <a:lstStyle/>
          <a:p>
            <a:pPr algn="ctr"/>
            <a:r>
              <a:rPr lang="nl-NL" dirty="0" err="1"/>
              <a:t>Motorways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1E7A1B-E622-A994-F141-A412D5F7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Lunch!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28CC-14C1-13F4-77E8-B07E342B1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31</a:t>
            </a:fld>
            <a:endParaRPr lang="en-CA"/>
          </a:p>
        </p:txBody>
      </p:sp>
      <p:pic>
        <p:nvPicPr>
          <p:cNvPr id="3076" name="Picture 4" descr="Kingsport City Schools Announces Free Meals for Kids - August 3-7, 2020  Only | Kingsport City Schools">
            <a:extLst>
              <a:ext uri="{FF2B5EF4-FFF2-40B4-BE49-F238E27FC236}">
                <a16:creationId xmlns:a16="http://schemas.microsoft.com/office/drawing/2014/main" id="{D4FC9A4D-3FF4-782E-4B04-93E12F998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6" b="93393" l="9910" r="89990">
                        <a14:foregroundMark x1="50751" y1="6156" x2="50751" y2="6156"/>
                        <a14:foregroundMark x1="40941" y1="93393" x2="40941" y2="93393"/>
                        <a14:foregroundMark x1="51351" y1="5856" x2="51351" y2="5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13" r="15093" b="3412"/>
          <a:stretch/>
        </p:blipFill>
        <p:spPr bwMode="auto">
          <a:xfrm>
            <a:off x="3423423" y="1351068"/>
            <a:ext cx="5029201" cy="43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8595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</a:t>
            </a:r>
            <a:r>
              <a:rPr lang="en-GB" b="1" dirty="0"/>
              <a:t> </a:t>
            </a:r>
            <a:r>
              <a:rPr lang="en-GB" dirty="0"/>
              <a:t>Cycling (Road &amp; Gravel), Running, Yoga, Field Hockey (Sevens),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Bands: Muse, Placebo, Biffy Clyro, Nirvana</a:t>
            </a:r>
            <a:br>
              <a:rPr lang="en-GB" dirty="0"/>
            </a:br>
            <a:r>
              <a:rPr lang="en-GB" dirty="0"/>
              <a:t>Guns ‘n Roses, Nine Inch Nails, Tool, </a:t>
            </a:r>
            <a:r>
              <a:rPr lang="en-GB" dirty="0" err="1"/>
              <a:t>Dimmu</a:t>
            </a:r>
            <a:r>
              <a:rPr lang="en-GB" dirty="0"/>
              <a:t> </a:t>
            </a:r>
            <a:r>
              <a:rPr lang="en-GB" dirty="0" err="1"/>
              <a:t>Borgir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Asphyx</a:t>
            </a:r>
            <a:r>
              <a:rPr lang="en-GB" dirty="0"/>
              <a:t>, Behemoth, Aphex Twin, Massive Attack, </a:t>
            </a:r>
            <a:br>
              <a:rPr lang="en-GB" dirty="0"/>
            </a:br>
            <a:r>
              <a:rPr lang="en-GB" dirty="0"/>
              <a:t>Radiohead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Holiday: Surf or </a:t>
            </a:r>
            <a:r>
              <a:rPr lang="en-GB" dirty="0" err="1"/>
              <a:t>bikepack</a:t>
            </a:r>
            <a:r>
              <a:rPr lang="en-GB" dirty="0"/>
              <a:t> trip, Mountain hiking,</a:t>
            </a:r>
            <a:br>
              <a:rPr lang="en-GB" dirty="0"/>
            </a:br>
            <a:r>
              <a:rPr lang="en-GB" dirty="0"/>
              <a:t>Camping / Camper / 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Beer, BBQ, NFL, VHS (Tape), Vinyl,</a:t>
            </a:r>
            <a:br>
              <a:rPr lang="en-GB" dirty="0"/>
            </a:br>
            <a:r>
              <a:rPr lang="en-GB" dirty="0"/>
              <a:t>Movies, Science-Fiction books, Retro Computers, </a:t>
            </a:r>
            <a:br>
              <a:rPr lang="en-GB" dirty="0"/>
            </a:br>
            <a:r>
              <a:rPr lang="en-GB" dirty="0"/>
              <a:t>Space/Rockets, Board games, Amateur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76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D156-00E9-F846-A084-6B8392A1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E678-8181-40B2-1602-D27989D7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BFA07-57A0-15A5-861D-0EF109AA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AEEB-BF17-410F-3135-013A93E9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8347-42C0-0F98-1E9B-CCE329BCA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77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/>
              <a:t>Brendan van Walstijn </a:t>
            </a:r>
            <a:r>
              <a:rPr lang="en-GB" sz="1600" dirty="0"/>
              <a:t>(Senior Consultant / Cloud architect)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Started at CGI in March 2021</a:t>
            </a:r>
          </a:p>
          <a:p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 err="1"/>
              <a:t>Loodswezen</a:t>
            </a:r>
            <a:r>
              <a:rPr lang="en-GB" sz="1400" dirty="0"/>
              <a:t> (6 months)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Athlon</a:t>
            </a:r>
            <a:r>
              <a:rPr lang="en-GB" sz="1400" dirty="0"/>
              <a:t> (11 months)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Transavia </a:t>
            </a:r>
            <a:r>
              <a:rPr lang="en-GB" sz="1400" dirty="0"/>
              <a:t>(1y6m)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 err="1"/>
              <a:t>NextLogic</a:t>
            </a:r>
            <a:r>
              <a:rPr lang="en-GB" sz="1400" dirty="0"/>
              <a:t> (Current)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Port of Rotterdam </a:t>
            </a:r>
            <a:r>
              <a:rPr lang="en-GB" sz="1400" dirty="0"/>
              <a:t>(current)</a:t>
            </a:r>
            <a:endParaRPr lang="en-GB" sz="1800" b="1" dirty="0"/>
          </a:p>
          <a:p>
            <a:pPr marL="522288" lvl="1" indent="-342900"/>
            <a:endParaRPr lang="en-GB" sz="1800" dirty="0"/>
          </a:p>
          <a:p>
            <a:pPr marL="522288" lvl="1" indent="-342900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5036629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3 birds (Ollie, Suzie, Sunny)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Rosalie and I follow dancing lessons (ballroom &amp; </a:t>
            </a:r>
            <a:r>
              <a:rPr lang="en-GB" sz="1800" dirty="0" err="1"/>
              <a:t>latin</a:t>
            </a:r>
            <a:r>
              <a:rPr lang="en-GB" sz="1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A person and person holding certificates&#10;&#10;Description automatically generated">
            <a:extLst>
              <a:ext uri="{FF2B5EF4-FFF2-40B4-BE49-F238E27FC236}">
                <a16:creationId xmlns:a16="http://schemas.microsoft.com/office/drawing/2014/main" id="{785582D5-421A-40FB-EE71-32B39036D8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20622" r="18666"/>
          <a:stretch/>
        </p:blipFill>
        <p:spPr>
          <a:xfrm>
            <a:off x="7566391" y="684000"/>
            <a:ext cx="3727473" cy="3925275"/>
          </a:xfrm>
          <a:prstGeom prst="rect">
            <a:avLst/>
          </a:prstGeom>
        </p:spPr>
      </p:pic>
      <p:pic>
        <p:nvPicPr>
          <p:cNvPr id="9" name="Picture 8" descr="A bird standing on a black surface&#10;&#10;Description automatically generated">
            <a:extLst>
              <a:ext uri="{FF2B5EF4-FFF2-40B4-BE49-F238E27FC236}">
                <a16:creationId xmlns:a16="http://schemas.microsoft.com/office/drawing/2014/main" id="{BD8CDC44-8C32-044F-1B83-C6C5BEB4E9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1" t="26779" r="36489" b="18377"/>
          <a:stretch/>
        </p:blipFill>
        <p:spPr>
          <a:xfrm>
            <a:off x="5151316" y="2246229"/>
            <a:ext cx="2334572" cy="41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C73E38A-77FE-3221-1AF9-1B001AC901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What is your experience with containers?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57F630-16F3-0C33-D987-4C40C2D2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Experience check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7385E-F682-AD02-BE95-499AB5B3E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5984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2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1102</TotalTime>
  <Words>1687</Words>
  <Application>Microsoft Office PowerPoint</Application>
  <PresentationFormat>Breedbeeld</PresentationFormat>
  <Paragraphs>371</Paragraphs>
  <Slides>41</Slides>
  <Notes>40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41</vt:i4>
      </vt:variant>
    </vt:vector>
  </HeadingPairs>
  <TitlesOfParts>
    <vt:vector size="48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PowerPoint-presentatie</vt:lpstr>
      <vt:lpstr>Who are we</vt:lpstr>
      <vt:lpstr>Who am I?</vt:lpstr>
      <vt:lpstr>Who am I?</vt:lpstr>
      <vt:lpstr>Who am I?</vt:lpstr>
      <vt:lpstr>Who am I?</vt:lpstr>
      <vt:lpstr>Our vision on this course</vt:lpstr>
      <vt:lpstr>Experience check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Lunch!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  <vt:lpstr>What the exercise achieved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</cp:lastModifiedBy>
  <cp:revision>75</cp:revision>
  <dcterms:created xsi:type="dcterms:W3CDTF">2022-08-24T13:23:13Z</dcterms:created>
  <dcterms:modified xsi:type="dcterms:W3CDTF">2025-03-31T13:09:34Z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